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56E63-4AB2-4B8E-83F8-E3E6773387D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20785A87-ACD3-42B5-8CA6-6912C7D843F1}">
      <dgm:prSet phldrT="[Text]"/>
      <dgm:spPr/>
      <dgm:t>
        <a:bodyPr/>
        <a:lstStyle/>
        <a:p>
          <a:r>
            <a:rPr lang="en-US" dirty="0" smtClean="0"/>
            <a:t>Enjoying  a meal</a:t>
          </a:r>
          <a:endParaRPr lang="en-US" dirty="0"/>
        </a:p>
      </dgm:t>
    </dgm:pt>
    <dgm:pt modelId="{791E7AF4-A747-46A3-8367-9A5A44F1861D}" type="parTrans" cxnId="{B41CCA36-101A-4A1C-B84B-652672EB9217}">
      <dgm:prSet/>
      <dgm:spPr/>
      <dgm:t>
        <a:bodyPr/>
        <a:lstStyle/>
        <a:p>
          <a:endParaRPr lang="en-US"/>
        </a:p>
      </dgm:t>
    </dgm:pt>
    <dgm:pt modelId="{92878086-F790-4EF8-A325-7521408D6429}" type="sibTrans" cxnId="{B41CCA36-101A-4A1C-B84B-652672EB9217}">
      <dgm:prSet/>
      <dgm:spPr/>
      <dgm:t>
        <a:bodyPr/>
        <a:lstStyle/>
        <a:p>
          <a:endParaRPr lang="en-US"/>
        </a:p>
      </dgm:t>
    </dgm:pt>
    <dgm:pt modelId="{65B1396D-2B9A-4126-B55B-ECF10A23D5F7}" type="pres">
      <dgm:prSet presAssocID="{B8B56E63-4AB2-4B8E-83F8-E3E6773387DE}" presName="rootNode" presStyleCnt="0">
        <dgm:presLayoutVars>
          <dgm:chMax/>
          <dgm:chPref/>
          <dgm:dir/>
          <dgm:animLvl val="lvl"/>
        </dgm:presLayoutVars>
      </dgm:prSet>
      <dgm:spPr/>
    </dgm:pt>
    <dgm:pt modelId="{9814C9CB-1463-424A-9163-08B29C39179B}" type="pres">
      <dgm:prSet presAssocID="{20785A87-ACD3-42B5-8CA6-6912C7D843F1}" presName="composite" presStyleCnt="0"/>
      <dgm:spPr/>
    </dgm:pt>
    <dgm:pt modelId="{FAA3053B-69F8-4F05-8F76-72B614BCE6C8}" type="pres">
      <dgm:prSet presAssocID="{20785A87-ACD3-42B5-8CA6-6912C7D843F1}" presName="ParentText" presStyleLbl="node1" presStyleIdx="0" presStyleCnt="1" custAng="0" custLinFactNeighborX="12743" custLinFactNeighborY="133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DF57F-93A5-4DCE-A5B9-6EDE619907F1}" type="pres">
      <dgm:prSet presAssocID="{20785A87-ACD3-42B5-8CA6-6912C7D843F1}" presName="Image" presStyleLbl="bgImgPlace1" presStyleIdx="0" presStyleCnt="1" custAng="0" custLinFactNeighborX="9741" custLinFactNeighborY="319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extLst>
        <a:ext uri="{E40237B7-FDA0-4F09-8148-C483321AD2D9}">
          <dgm14:cNvPr xmlns:dgm14="http://schemas.microsoft.com/office/drawing/2010/diagram" id="0" name="" descr="Eat Right and Get Results | Army Medicine | Flickr"/>
        </a:ext>
      </dgm:extLst>
    </dgm:pt>
    <dgm:pt modelId="{F8FB5CD0-80E4-408A-B811-FDAF2CD7939F}" type="pres">
      <dgm:prSet presAssocID="{20785A87-ACD3-42B5-8CA6-6912C7D843F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2B6C5A9-8EC9-43CA-9BA2-43BF5DAD3E98}" type="presOf" srcId="{20785A87-ACD3-42B5-8CA6-6912C7D843F1}" destId="{FAA3053B-69F8-4F05-8F76-72B614BCE6C8}" srcOrd="0" destOrd="0" presId="urn:microsoft.com/office/officeart/2008/layout/TitledPictureBlocks"/>
    <dgm:cxn modelId="{114EDC2F-FAD8-4E12-BD9F-0B34D4BD72B2}" type="presOf" srcId="{B8B56E63-4AB2-4B8E-83F8-E3E6773387DE}" destId="{65B1396D-2B9A-4126-B55B-ECF10A23D5F7}" srcOrd="0" destOrd="0" presId="urn:microsoft.com/office/officeart/2008/layout/TitledPictureBlocks"/>
    <dgm:cxn modelId="{B41CCA36-101A-4A1C-B84B-652672EB9217}" srcId="{B8B56E63-4AB2-4B8E-83F8-E3E6773387DE}" destId="{20785A87-ACD3-42B5-8CA6-6912C7D843F1}" srcOrd="0" destOrd="0" parTransId="{791E7AF4-A747-46A3-8367-9A5A44F1861D}" sibTransId="{92878086-F790-4EF8-A325-7521408D6429}"/>
    <dgm:cxn modelId="{C5782F0E-6F2F-41E5-971E-6A89193A2B5F}" type="presParOf" srcId="{65B1396D-2B9A-4126-B55B-ECF10A23D5F7}" destId="{9814C9CB-1463-424A-9163-08B29C39179B}" srcOrd="0" destOrd="0" presId="urn:microsoft.com/office/officeart/2008/layout/TitledPictureBlocks"/>
    <dgm:cxn modelId="{B42107B4-EED5-4552-8E5A-D2537CB62298}" type="presParOf" srcId="{9814C9CB-1463-424A-9163-08B29C39179B}" destId="{FAA3053B-69F8-4F05-8F76-72B614BCE6C8}" srcOrd="0" destOrd="0" presId="urn:microsoft.com/office/officeart/2008/layout/TitledPictureBlocks"/>
    <dgm:cxn modelId="{7CD78B37-D32D-4185-908C-A57BB428C1E0}" type="presParOf" srcId="{9814C9CB-1463-424A-9163-08B29C39179B}" destId="{F6ADF57F-93A5-4DCE-A5B9-6EDE619907F1}" srcOrd="1" destOrd="0" presId="urn:microsoft.com/office/officeart/2008/layout/TitledPictureBlocks"/>
    <dgm:cxn modelId="{524E5F28-26E8-4E28-8C55-EACA57B3B526}" type="presParOf" srcId="{9814C9CB-1463-424A-9163-08B29C39179B}" destId="{F8FB5CD0-80E4-408A-B811-FDAF2CD7939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90408-9743-47A2-8BA6-B5CB31523578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DA07CB6F-4FF9-4530-8955-B42DA89888B2}">
      <dgm:prSet phldrT="[Text]"/>
      <dgm:spPr/>
      <dgm:t>
        <a:bodyPr/>
        <a:lstStyle/>
        <a:p>
          <a:r>
            <a:rPr lang="en-US" dirty="0" smtClean="0"/>
            <a:t>    Grocery Shopping</a:t>
          </a:r>
          <a:endParaRPr lang="en-US" dirty="0"/>
        </a:p>
      </dgm:t>
    </dgm:pt>
    <dgm:pt modelId="{66A65315-57EC-4012-B382-8838A7F2D284}" type="parTrans" cxnId="{B60EDC1D-77E7-483C-AD3B-7E08F36B4001}">
      <dgm:prSet/>
      <dgm:spPr/>
      <dgm:t>
        <a:bodyPr/>
        <a:lstStyle/>
        <a:p>
          <a:endParaRPr lang="en-US"/>
        </a:p>
      </dgm:t>
    </dgm:pt>
    <dgm:pt modelId="{9FBC16AF-E207-47CB-A48A-3C27B5BBE245}" type="sibTrans" cxnId="{B60EDC1D-77E7-483C-AD3B-7E08F36B4001}">
      <dgm:prSet/>
      <dgm:spPr/>
      <dgm:t>
        <a:bodyPr/>
        <a:lstStyle/>
        <a:p>
          <a:endParaRPr lang="en-US"/>
        </a:p>
      </dgm:t>
    </dgm:pt>
    <dgm:pt modelId="{F37624ED-1521-405B-8013-C5A70AF244B6}" type="pres">
      <dgm:prSet presAssocID="{14890408-9743-47A2-8BA6-B5CB31523578}" presName="rootNode" presStyleCnt="0">
        <dgm:presLayoutVars>
          <dgm:chMax/>
          <dgm:chPref/>
          <dgm:dir/>
          <dgm:animLvl val="lvl"/>
        </dgm:presLayoutVars>
      </dgm:prSet>
      <dgm:spPr/>
    </dgm:pt>
    <dgm:pt modelId="{C2562238-A987-4472-A483-1875C0D439F7}" type="pres">
      <dgm:prSet presAssocID="{DA07CB6F-4FF9-4530-8955-B42DA89888B2}" presName="composite" presStyleCnt="0"/>
      <dgm:spPr/>
    </dgm:pt>
    <dgm:pt modelId="{50D7873F-6765-4F8D-AFB9-291900840125}" type="pres">
      <dgm:prSet presAssocID="{DA07CB6F-4FF9-4530-8955-B42DA89888B2}" presName="ParentText" presStyleLbl="node1" presStyleIdx="0" presStyleCnt="1" custLinFactNeighborX="4715" custLinFactNeighborY="158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7FE39-8464-4CA2-84DC-B9A604B23056}" type="pres">
      <dgm:prSet presAssocID="{DA07CB6F-4FF9-4530-8955-B42DA89888B2}" presName="Image" presStyleLbl="bgImgPlace1" presStyleIdx="0" presStyleCnt="1" custScaleX="99386" custScaleY="103476" custLinFactNeighborX="5762" custLinFactNeighborY="52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Facing Autism in New Brunswick: The Joy of Conor and the ..."/>
        </a:ext>
      </dgm:extLst>
    </dgm:pt>
    <dgm:pt modelId="{5C6E26C3-E278-45F1-9B96-2B53F7BD7727}" type="pres">
      <dgm:prSet presAssocID="{DA07CB6F-4FF9-4530-8955-B42DA89888B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741FE71-26DB-4D56-9D9C-3C4220DDA6FC}" type="presOf" srcId="{DA07CB6F-4FF9-4530-8955-B42DA89888B2}" destId="{50D7873F-6765-4F8D-AFB9-291900840125}" srcOrd="0" destOrd="0" presId="urn:microsoft.com/office/officeart/2008/layout/TitledPictureBlocks"/>
    <dgm:cxn modelId="{2071ECD7-1983-473F-9E4D-843ED4CFF333}" type="presOf" srcId="{14890408-9743-47A2-8BA6-B5CB31523578}" destId="{F37624ED-1521-405B-8013-C5A70AF244B6}" srcOrd="0" destOrd="0" presId="urn:microsoft.com/office/officeart/2008/layout/TitledPictureBlocks"/>
    <dgm:cxn modelId="{B60EDC1D-77E7-483C-AD3B-7E08F36B4001}" srcId="{14890408-9743-47A2-8BA6-B5CB31523578}" destId="{DA07CB6F-4FF9-4530-8955-B42DA89888B2}" srcOrd="0" destOrd="0" parTransId="{66A65315-57EC-4012-B382-8838A7F2D284}" sibTransId="{9FBC16AF-E207-47CB-A48A-3C27B5BBE245}"/>
    <dgm:cxn modelId="{DFA366B8-639B-4094-9BA5-EAF4E7F859A4}" type="presParOf" srcId="{F37624ED-1521-405B-8013-C5A70AF244B6}" destId="{C2562238-A987-4472-A483-1875C0D439F7}" srcOrd="0" destOrd="0" presId="urn:microsoft.com/office/officeart/2008/layout/TitledPictureBlocks"/>
    <dgm:cxn modelId="{F9105C54-8013-471D-9056-ED9195850E70}" type="presParOf" srcId="{C2562238-A987-4472-A483-1875C0D439F7}" destId="{50D7873F-6765-4F8D-AFB9-291900840125}" srcOrd="0" destOrd="0" presId="urn:microsoft.com/office/officeart/2008/layout/TitledPictureBlocks"/>
    <dgm:cxn modelId="{E79E9C5B-714A-4756-9119-F78D7D1A0E35}" type="presParOf" srcId="{C2562238-A987-4472-A483-1875C0D439F7}" destId="{9987FE39-8464-4CA2-84DC-B9A604B23056}" srcOrd="1" destOrd="0" presId="urn:microsoft.com/office/officeart/2008/layout/TitledPictureBlocks"/>
    <dgm:cxn modelId="{894C1C6B-D18E-4B5F-8C63-BB921ED83142}" type="presParOf" srcId="{C2562238-A987-4472-A483-1875C0D439F7}" destId="{5C6E26C3-E278-45F1-9B96-2B53F7BD7727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03FDA0-2EE6-4B07-98EA-848655E1626B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EDEF2089-8AA5-4DE2-885C-E3F742ADEDE9}">
      <dgm:prSet phldrT="[Text]"/>
      <dgm:spPr/>
      <dgm:t>
        <a:bodyPr/>
        <a:lstStyle/>
        <a:p>
          <a:r>
            <a:rPr lang="en-US" dirty="0" smtClean="0"/>
            <a:t>Gardening </a:t>
          </a:r>
          <a:endParaRPr lang="en-US" dirty="0"/>
        </a:p>
      </dgm:t>
    </dgm:pt>
    <dgm:pt modelId="{A225C3A4-B378-44EA-ADFB-604F863B4742}" type="parTrans" cxnId="{3D35BB29-779E-4DC2-963F-A7A77E64787F}">
      <dgm:prSet/>
      <dgm:spPr/>
      <dgm:t>
        <a:bodyPr/>
        <a:lstStyle/>
        <a:p>
          <a:endParaRPr lang="en-US"/>
        </a:p>
      </dgm:t>
    </dgm:pt>
    <dgm:pt modelId="{1B88B730-D920-43B7-9C12-ECDD507DCA7A}" type="sibTrans" cxnId="{3D35BB29-779E-4DC2-963F-A7A77E64787F}">
      <dgm:prSet/>
      <dgm:spPr/>
      <dgm:t>
        <a:bodyPr/>
        <a:lstStyle/>
        <a:p>
          <a:endParaRPr lang="en-US"/>
        </a:p>
      </dgm:t>
    </dgm:pt>
    <dgm:pt modelId="{6F2B4EDC-7D17-4F6D-8F2B-42EFE6215590}" type="pres">
      <dgm:prSet presAssocID="{D303FDA0-2EE6-4B07-98EA-848655E1626B}" presName="rootNode" presStyleCnt="0">
        <dgm:presLayoutVars>
          <dgm:chMax/>
          <dgm:chPref/>
          <dgm:dir/>
          <dgm:animLvl val="lvl"/>
        </dgm:presLayoutVars>
      </dgm:prSet>
      <dgm:spPr/>
    </dgm:pt>
    <dgm:pt modelId="{3D72E0A7-0107-42DE-AF71-B527FE5385EB}" type="pres">
      <dgm:prSet presAssocID="{EDEF2089-8AA5-4DE2-885C-E3F742ADEDE9}" presName="composite" presStyleCnt="0"/>
      <dgm:spPr/>
    </dgm:pt>
    <dgm:pt modelId="{FA18B16D-133F-4302-BB56-157CEE78DBC2}" type="pres">
      <dgm:prSet presAssocID="{EDEF2089-8AA5-4DE2-885C-E3F742ADEDE9}" presName="ParentText" presStyleLbl="node1" presStyleIdx="0" presStyleCnt="1" custScaleX="108805" custScaleY="101289" custLinFactNeighborX="1952" custLinFactNeighborY="-4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6327B-2C0C-4329-B81B-567C8107D6BA}" type="pres">
      <dgm:prSet presAssocID="{EDEF2089-8AA5-4DE2-885C-E3F742ADEDE9}" presName="Image" presStyleLbl="bgImgPlace1" presStyleIdx="0" presStyleCnt="1" custAng="0" custScaleX="112066" custScaleY="104332" custLinFactNeighborX="2172" custLinFactNeighborY="255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Why gardening is good for your mind as well as your body"/>
        </a:ext>
      </dgm:extLst>
    </dgm:pt>
    <dgm:pt modelId="{006BB92C-316B-4FC8-8630-2502D045CB1B}" type="pres">
      <dgm:prSet presAssocID="{EDEF2089-8AA5-4DE2-885C-E3F742ADEDE9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51743A0-EBCC-40AD-B3B2-AA5A097160BF}" type="presOf" srcId="{D303FDA0-2EE6-4B07-98EA-848655E1626B}" destId="{6F2B4EDC-7D17-4F6D-8F2B-42EFE6215590}" srcOrd="0" destOrd="0" presId="urn:microsoft.com/office/officeart/2008/layout/TitledPictureBlocks"/>
    <dgm:cxn modelId="{3D35BB29-779E-4DC2-963F-A7A77E64787F}" srcId="{D303FDA0-2EE6-4B07-98EA-848655E1626B}" destId="{EDEF2089-8AA5-4DE2-885C-E3F742ADEDE9}" srcOrd="0" destOrd="0" parTransId="{A225C3A4-B378-44EA-ADFB-604F863B4742}" sibTransId="{1B88B730-D920-43B7-9C12-ECDD507DCA7A}"/>
    <dgm:cxn modelId="{69736022-A5DC-4C99-9BCA-C057F11D0DCB}" type="presOf" srcId="{EDEF2089-8AA5-4DE2-885C-E3F742ADEDE9}" destId="{FA18B16D-133F-4302-BB56-157CEE78DBC2}" srcOrd="0" destOrd="0" presId="urn:microsoft.com/office/officeart/2008/layout/TitledPictureBlocks"/>
    <dgm:cxn modelId="{C267B737-1D9A-41BC-8C38-6E5A83328ADC}" type="presParOf" srcId="{6F2B4EDC-7D17-4F6D-8F2B-42EFE6215590}" destId="{3D72E0A7-0107-42DE-AF71-B527FE5385EB}" srcOrd="0" destOrd="0" presId="urn:microsoft.com/office/officeart/2008/layout/TitledPictureBlocks"/>
    <dgm:cxn modelId="{78F47F21-71BB-400C-B0BB-55F2B5EA075C}" type="presParOf" srcId="{3D72E0A7-0107-42DE-AF71-B527FE5385EB}" destId="{FA18B16D-133F-4302-BB56-157CEE78DBC2}" srcOrd="0" destOrd="0" presId="urn:microsoft.com/office/officeart/2008/layout/TitledPictureBlocks"/>
    <dgm:cxn modelId="{4477C6E1-F9B5-44FD-AD48-36D17F135FB8}" type="presParOf" srcId="{3D72E0A7-0107-42DE-AF71-B527FE5385EB}" destId="{EC26327B-2C0C-4329-B81B-567C8107D6BA}" srcOrd="1" destOrd="0" presId="urn:microsoft.com/office/officeart/2008/layout/TitledPictureBlocks"/>
    <dgm:cxn modelId="{A7CFB6BA-106C-41AE-9E42-12A71B28F8BB}" type="presParOf" srcId="{3D72E0A7-0107-42DE-AF71-B527FE5385EB}" destId="{006BB92C-316B-4FC8-8630-2502D045CB1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33A64F-879F-44CE-9397-E766BFA9695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3D582-76FE-4C40-9B0A-6294FF054ECF}">
      <dgm:prSet phldrT="[Text]"/>
      <dgm:spPr/>
      <dgm:t>
        <a:bodyPr/>
        <a:lstStyle/>
        <a:p>
          <a:r>
            <a:rPr lang="en-US" dirty="0" smtClean="0"/>
            <a:t>1. What have you learned about occupational therapy from watching the film and reading the power points?</a:t>
          </a:r>
          <a:endParaRPr lang="en-US" dirty="0"/>
        </a:p>
      </dgm:t>
    </dgm:pt>
    <dgm:pt modelId="{30B95BBA-4F56-4C77-818E-36AB135B0C79}" type="parTrans" cxnId="{9217547A-02F6-4BE1-8FA4-7DDD0A6428C7}">
      <dgm:prSet/>
      <dgm:spPr/>
      <dgm:t>
        <a:bodyPr/>
        <a:lstStyle/>
        <a:p>
          <a:endParaRPr lang="en-US"/>
        </a:p>
      </dgm:t>
    </dgm:pt>
    <dgm:pt modelId="{BD7B7B8F-E92F-4516-9EEF-9FE97BB24752}" type="sibTrans" cxnId="{9217547A-02F6-4BE1-8FA4-7DDD0A6428C7}">
      <dgm:prSet/>
      <dgm:spPr/>
      <dgm:t>
        <a:bodyPr/>
        <a:lstStyle/>
        <a:p>
          <a:endParaRPr lang="en-US"/>
        </a:p>
      </dgm:t>
    </dgm:pt>
    <dgm:pt modelId="{2DD51400-B9AC-44CB-9CAE-D1F747466D05}">
      <dgm:prSet phldrT="[Text]"/>
      <dgm:spPr/>
      <dgm:t>
        <a:bodyPr/>
        <a:lstStyle/>
        <a:p>
          <a:r>
            <a:rPr lang="en-US" dirty="0" smtClean="0"/>
            <a:t>Does anything in the film excite you about pursuing occupational therapy as a profession?</a:t>
          </a:r>
          <a:endParaRPr lang="en-US" dirty="0"/>
        </a:p>
      </dgm:t>
    </dgm:pt>
    <dgm:pt modelId="{9957A49D-99C3-46B6-82AD-BE1D40FE8F10}" type="parTrans" cxnId="{C797B9A0-028D-4257-AE58-77A1ED450AED}">
      <dgm:prSet/>
      <dgm:spPr/>
      <dgm:t>
        <a:bodyPr/>
        <a:lstStyle/>
        <a:p>
          <a:endParaRPr lang="en-US"/>
        </a:p>
      </dgm:t>
    </dgm:pt>
    <dgm:pt modelId="{DD80374C-3C6D-4138-8C44-E8ACFC944985}" type="sibTrans" cxnId="{C797B9A0-028D-4257-AE58-77A1ED450AED}">
      <dgm:prSet/>
      <dgm:spPr/>
      <dgm:t>
        <a:bodyPr/>
        <a:lstStyle/>
        <a:p>
          <a:endParaRPr lang="en-US"/>
        </a:p>
      </dgm:t>
    </dgm:pt>
    <dgm:pt modelId="{7706FEDB-0B4F-4268-9EFE-B5C2852341B4}">
      <dgm:prSet/>
      <dgm:spPr/>
      <dgm:t>
        <a:bodyPr/>
        <a:lstStyle/>
        <a:p>
          <a:endParaRPr lang="en-US"/>
        </a:p>
      </dgm:t>
    </dgm:pt>
    <dgm:pt modelId="{ABB4EAB5-EBB8-439E-8476-79283C18B0C1}" type="parTrans" cxnId="{4EAE5B0D-3130-4802-A5E9-23E3AC06D43F}">
      <dgm:prSet/>
      <dgm:spPr/>
      <dgm:t>
        <a:bodyPr/>
        <a:lstStyle/>
        <a:p>
          <a:endParaRPr lang="en-US"/>
        </a:p>
      </dgm:t>
    </dgm:pt>
    <dgm:pt modelId="{BF491302-9459-4F68-B3F8-F21694BD92CF}" type="sibTrans" cxnId="{4EAE5B0D-3130-4802-A5E9-23E3AC06D43F}">
      <dgm:prSet/>
      <dgm:spPr/>
      <dgm:t>
        <a:bodyPr/>
        <a:lstStyle/>
        <a:p>
          <a:endParaRPr lang="en-US"/>
        </a:p>
      </dgm:t>
    </dgm:pt>
    <dgm:pt modelId="{FC6017BC-D96B-4BE2-884C-F438CFDC879B}" type="pres">
      <dgm:prSet presAssocID="{FA33A64F-879F-44CE-9397-E766BFA9695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32A7FF-1286-4229-A842-B831BB9C44D0}" type="pres">
      <dgm:prSet presAssocID="{FA33A64F-879F-44CE-9397-E766BFA96951}" presName="ribbon" presStyleLbl="node1" presStyleIdx="0" presStyleCnt="1"/>
      <dgm:spPr/>
    </dgm:pt>
    <dgm:pt modelId="{4F42D720-6A94-4FCE-9B5E-B956FAC48676}" type="pres">
      <dgm:prSet presAssocID="{FA33A64F-879F-44CE-9397-E766BFA9695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926E4-B2CA-4E4F-B9DE-D9C48BED1FD2}" type="pres">
      <dgm:prSet presAssocID="{FA33A64F-879F-44CE-9397-E766BFA9695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97B9A0-028D-4257-AE58-77A1ED450AED}" srcId="{FA33A64F-879F-44CE-9397-E766BFA96951}" destId="{2DD51400-B9AC-44CB-9CAE-D1F747466D05}" srcOrd="1" destOrd="0" parTransId="{9957A49D-99C3-46B6-82AD-BE1D40FE8F10}" sibTransId="{DD80374C-3C6D-4138-8C44-E8ACFC944985}"/>
    <dgm:cxn modelId="{414FD68C-37A9-403D-8276-58E59CC80B65}" type="presOf" srcId="{2DD51400-B9AC-44CB-9CAE-D1F747466D05}" destId="{C96926E4-B2CA-4E4F-B9DE-D9C48BED1FD2}" srcOrd="0" destOrd="0" presId="urn:microsoft.com/office/officeart/2005/8/layout/arrow6"/>
    <dgm:cxn modelId="{F63C5B08-77AF-4501-89F3-A98FC8631F1C}" type="presOf" srcId="{4CD3D582-76FE-4C40-9B0A-6294FF054ECF}" destId="{4F42D720-6A94-4FCE-9B5E-B956FAC48676}" srcOrd="0" destOrd="0" presId="urn:microsoft.com/office/officeart/2005/8/layout/arrow6"/>
    <dgm:cxn modelId="{69B7CECF-A20C-4065-9014-41E6B8119497}" type="presOf" srcId="{FA33A64F-879F-44CE-9397-E766BFA96951}" destId="{FC6017BC-D96B-4BE2-884C-F438CFDC879B}" srcOrd="0" destOrd="0" presId="urn:microsoft.com/office/officeart/2005/8/layout/arrow6"/>
    <dgm:cxn modelId="{4EAE5B0D-3130-4802-A5E9-23E3AC06D43F}" srcId="{FA33A64F-879F-44CE-9397-E766BFA96951}" destId="{7706FEDB-0B4F-4268-9EFE-B5C2852341B4}" srcOrd="2" destOrd="0" parTransId="{ABB4EAB5-EBB8-439E-8476-79283C18B0C1}" sibTransId="{BF491302-9459-4F68-B3F8-F21694BD92CF}"/>
    <dgm:cxn modelId="{9217547A-02F6-4BE1-8FA4-7DDD0A6428C7}" srcId="{FA33A64F-879F-44CE-9397-E766BFA96951}" destId="{4CD3D582-76FE-4C40-9B0A-6294FF054ECF}" srcOrd="0" destOrd="0" parTransId="{30B95BBA-4F56-4C77-818E-36AB135B0C79}" sibTransId="{BD7B7B8F-E92F-4516-9EEF-9FE97BB24752}"/>
    <dgm:cxn modelId="{21977519-DFF5-41C2-A4FF-0522D327E486}" type="presParOf" srcId="{FC6017BC-D96B-4BE2-884C-F438CFDC879B}" destId="{F232A7FF-1286-4229-A842-B831BB9C44D0}" srcOrd="0" destOrd="0" presId="urn:microsoft.com/office/officeart/2005/8/layout/arrow6"/>
    <dgm:cxn modelId="{FC50FF5F-F860-45EA-9BD4-BD895D72A7F5}" type="presParOf" srcId="{FC6017BC-D96B-4BE2-884C-F438CFDC879B}" destId="{4F42D720-6A94-4FCE-9B5E-B956FAC48676}" srcOrd="1" destOrd="0" presId="urn:microsoft.com/office/officeart/2005/8/layout/arrow6"/>
    <dgm:cxn modelId="{2F5B1ADD-48FC-4750-A536-AD32B3729B3B}" type="presParOf" srcId="{FC6017BC-D96B-4BE2-884C-F438CFDC879B}" destId="{C96926E4-B2CA-4E4F-B9DE-D9C48BED1FD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DF57F-93A5-4DCE-A5B9-6EDE619907F1}">
      <dsp:nvSpPr>
        <dsp:cNvPr id="0" name=""/>
        <dsp:cNvSpPr/>
      </dsp:nvSpPr>
      <dsp:spPr>
        <a:xfrm>
          <a:off x="263607" y="471379"/>
          <a:ext cx="2706163" cy="229291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3053B-69F8-4F05-8F76-72B614BCE6C8}">
      <dsp:nvSpPr>
        <dsp:cNvPr id="0" name=""/>
        <dsp:cNvSpPr/>
      </dsp:nvSpPr>
      <dsp:spPr>
        <a:xfrm>
          <a:off x="344846" y="69704"/>
          <a:ext cx="2706163" cy="394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Enjoying  a meal</a:t>
          </a:r>
          <a:endParaRPr lang="en-US" sz="1800" kern="1200" dirty="0"/>
        </a:p>
      </dsp:txBody>
      <dsp:txXfrm>
        <a:off x="344846" y="69704"/>
        <a:ext cx="2706163" cy="394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7FE39-8464-4CA2-84DC-B9A604B23056}">
      <dsp:nvSpPr>
        <dsp:cNvPr id="0" name=""/>
        <dsp:cNvSpPr/>
      </dsp:nvSpPr>
      <dsp:spPr>
        <a:xfrm>
          <a:off x="203986" y="1394670"/>
          <a:ext cx="3340485" cy="29468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7873F-6765-4F8D-AFB9-291900840125}">
      <dsp:nvSpPr>
        <dsp:cNvPr id="0" name=""/>
        <dsp:cNvSpPr/>
      </dsp:nvSpPr>
      <dsp:spPr>
        <a:xfrm>
          <a:off x="158476" y="828128"/>
          <a:ext cx="3361122" cy="490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   Grocery Shopping</a:t>
          </a:r>
          <a:endParaRPr lang="en-US" sz="2200" kern="1200" dirty="0"/>
        </a:p>
      </dsp:txBody>
      <dsp:txXfrm>
        <a:off x="158476" y="828128"/>
        <a:ext cx="3361122" cy="490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6327B-2C0C-4329-B81B-567C8107D6BA}">
      <dsp:nvSpPr>
        <dsp:cNvPr id="0" name=""/>
        <dsp:cNvSpPr/>
      </dsp:nvSpPr>
      <dsp:spPr>
        <a:xfrm>
          <a:off x="53685" y="556090"/>
          <a:ext cx="2688808" cy="212098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8B16D-133F-4302-BB56-157CEE78DBC2}">
      <dsp:nvSpPr>
        <dsp:cNvPr id="0" name=""/>
        <dsp:cNvSpPr/>
      </dsp:nvSpPr>
      <dsp:spPr>
        <a:xfrm>
          <a:off x="87527" y="156759"/>
          <a:ext cx="2610567" cy="35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Gardening </a:t>
          </a:r>
          <a:endParaRPr lang="en-US" sz="1600" kern="1200" dirty="0"/>
        </a:p>
      </dsp:txBody>
      <dsp:txXfrm>
        <a:off x="87527" y="156759"/>
        <a:ext cx="2610567" cy="354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2A7FF-1286-4229-A842-B831BB9C44D0}">
      <dsp:nvSpPr>
        <dsp:cNvPr id="0" name=""/>
        <dsp:cNvSpPr/>
      </dsp:nvSpPr>
      <dsp:spPr>
        <a:xfrm>
          <a:off x="0" y="72549"/>
          <a:ext cx="10515600" cy="42062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D720-6A94-4FCE-9B5E-B956FAC48676}">
      <dsp:nvSpPr>
        <dsp:cNvPr id="0" name=""/>
        <dsp:cNvSpPr/>
      </dsp:nvSpPr>
      <dsp:spPr>
        <a:xfrm>
          <a:off x="1261872" y="808640"/>
          <a:ext cx="3470148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What have you learned about occupational therapy from watching the film and reading the power points?</a:t>
          </a:r>
          <a:endParaRPr lang="en-US" sz="2600" kern="1200" dirty="0"/>
        </a:p>
      </dsp:txBody>
      <dsp:txXfrm>
        <a:off x="1261872" y="808640"/>
        <a:ext cx="3470148" cy="2061057"/>
      </dsp:txXfrm>
    </dsp:sp>
    <dsp:sp modelId="{C96926E4-B2CA-4E4F-B9DE-D9C48BED1FD2}">
      <dsp:nvSpPr>
        <dsp:cNvPr id="0" name=""/>
        <dsp:cNvSpPr/>
      </dsp:nvSpPr>
      <dsp:spPr>
        <a:xfrm>
          <a:off x="5257800" y="1481639"/>
          <a:ext cx="4101084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Does anything in the film excite you about pursuing occupational therapy as a profession?</a:t>
          </a:r>
          <a:endParaRPr lang="en-US" sz="2600" kern="1200" dirty="0"/>
        </a:p>
      </dsp:txBody>
      <dsp:txXfrm>
        <a:off x="5257800" y="1481639"/>
        <a:ext cx="4101084" cy="2061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9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5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0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8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9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7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15AD-240D-47B6-BE35-6AAE92B7FD2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E089-29C9-4340-BFBC-F90DC138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wOXlLYQ4Q" TargetMode="External"/><Relationship Id="rId2" Type="http://schemas.openxmlformats.org/officeDocument/2006/relationships/hyperlink" Target="https://doi.org/10.5014/ajot.2014.68200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jwwOXlLYQ4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UMMC Occupational Therapy Department</a:t>
            </a:r>
            <a:br>
              <a:rPr lang="en-US" dirty="0" smtClean="0"/>
            </a:br>
            <a:r>
              <a:rPr lang="en-US" dirty="0" smtClean="0"/>
              <a:t> Virtual Simulation- Module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4957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200" dirty="0" smtClean="0"/>
              <a:t>What is Occupational Therapy?</a:t>
            </a:r>
          </a:p>
          <a:p>
            <a:r>
              <a:rPr lang="en-US" sz="3200" dirty="0" smtClean="0"/>
              <a:t>4 hours</a:t>
            </a:r>
          </a:p>
          <a:p>
            <a:endParaRPr lang="en-US" sz="3200" dirty="0" smtClean="0"/>
          </a:p>
          <a:p>
            <a:r>
              <a:rPr lang="en-US" sz="1500" dirty="0"/>
              <a:t>After reviewing this module, please complete the corresponding section in </a:t>
            </a:r>
            <a:r>
              <a:rPr lang="en-US" sz="1500" dirty="0" smtClean="0"/>
              <a:t>the</a:t>
            </a:r>
          </a:p>
          <a:p>
            <a:r>
              <a:rPr lang="en-US" sz="1500" dirty="0" smtClean="0"/>
              <a:t> </a:t>
            </a:r>
            <a:r>
              <a:rPr lang="en-US" sz="1500" dirty="0"/>
              <a:t>Virtual Observation Reflection packet.  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 descr="旭日之丘（Dawn Hill）: 2012/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50996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American </a:t>
            </a:r>
            <a:r>
              <a:rPr lang="en-US" dirty="0"/>
              <a:t>Occupational Therapy Association. (2014). Occupational therapy practice framework: Domain </a:t>
            </a:r>
            <a:r>
              <a:rPr lang="en-US" dirty="0" smtClean="0"/>
              <a:t>and process </a:t>
            </a:r>
            <a:r>
              <a:rPr lang="en-US" dirty="0"/>
              <a:t>(3rd ed.). American Journal of Occupational Therapy, 68(Suppl. 1),S1-S48.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doi.org/10.5014/ajot.2014.682006</a:t>
            </a:r>
            <a:endParaRPr lang="en-US" dirty="0" smtClean="0"/>
          </a:p>
          <a:p>
            <a:r>
              <a:rPr lang="en-US" dirty="0" smtClean="0"/>
              <a:t>American </a:t>
            </a:r>
            <a:r>
              <a:rPr lang="en-US" dirty="0"/>
              <a:t>Occupational Therapy Association. (2017). What can occupational therapy do for you?[Film]. American Occupational Therapy Association. </a:t>
            </a:r>
            <a:r>
              <a:rPr lang="en-US" dirty="0">
                <a:hlinkClick r:id="rId3"/>
              </a:rPr>
              <a:t>https://www.youtube.com/watch?v=jwwOXlLYQ4Q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Law</a:t>
            </a:r>
            <a:r>
              <a:rPr lang="en-US" dirty="0"/>
              <a:t>, M., Baptiste, S. McColl, M. </a:t>
            </a:r>
            <a:r>
              <a:rPr lang="en-US" dirty="0" err="1"/>
              <a:t>Opzoomer</a:t>
            </a:r>
            <a:r>
              <a:rPr lang="en-US" dirty="0"/>
              <a:t>, A., Polatajko, H., Pollock, N. (1990). The </a:t>
            </a:r>
            <a:r>
              <a:rPr lang="en-US" dirty="0" smtClean="0"/>
              <a:t>Canadian occupational performance </a:t>
            </a:r>
            <a:r>
              <a:rPr lang="en-US" dirty="0"/>
              <a:t>measure: An outcome measure for occupational therapy. Canadian Journal of Occupational Therapy, 57,82-87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Picture </a:t>
            </a:r>
            <a:r>
              <a:rPr lang="en-US" dirty="0" smtClean="0">
                <a:solidFill>
                  <a:srgbClr val="FF0000"/>
                </a:solidFill>
              </a:rPr>
              <a:t>References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  </a:t>
            </a:r>
            <a:r>
              <a:rPr lang="en-US" dirty="0">
                <a:solidFill>
                  <a:srgbClr val="FF0000"/>
                </a:solidFill>
              </a:rPr>
              <a:t>pictures taken from creative commons and not subject to copyright. </a:t>
            </a:r>
          </a:p>
        </p:txBody>
      </p:sp>
    </p:spTree>
    <p:extLst>
      <p:ext uri="{BB962C8B-B14F-4D97-AF65-F5344CB8AC3E}">
        <p14:creationId xmlns:p14="http://schemas.microsoft.com/office/powerpoint/2010/main" val="2248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Occupational Therapy?  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4995"/>
            <a:ext cx="338394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How can occupational therapy serve you?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Watch </a:t>
            </a:r>
            <a:r>
              <a:rPr lang="en-US" dirty="0"/>
              <a:t>Video: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What can occupational therapy do for you? </a:t>
            </a:r>
            <a:r>
              <a:rPr lang="en-US" sz="1800" dirty="0" smtClean="0"/>
              <a:t>(aota.org)</a:t>
            </a:r>
            <a:endParaRPr lang="en-US" sz="1800" dirty="0" smtClean="0"/>
          </a:p>
        </p:txBody>
      </p:sp>
      <p:pic>
        <p:nvPicPr>
          <p:cNvPr id="4" name="Picture 3" descr="Help your children play out a story and watch them becom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92" y="1401453"/>
            <a:ext cx="712759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Therapy Practice Domain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Occupations</a:t>
            </a:r>
          </a:p>
          <a:p>
            <a:r>
              <a:rPr lang="en-US" dirty="0" smtClean="0"/>
              <a:t>Client Factors</a:t>
            </a:r>
          </a:p>
          <a:p>
            <a:r>
              <a:rPr lang="en-US" dirty="0" smtClean="0"/>
              <a:t>Performance Patterns</a:t>
            </a:r>
          </a:p>
          <a:p>
            <a:r>
              <a:rPr lang="en-US" dirty="0" smtClean="0"/>
              <a:t>Performance Skills</a:t>
            </a:r>
          </a:p>
          <a:p>
            <a:r>
              <a:rPr lang="en-US" dirty="0" smtClean="0"/>
              <a:t>Context </a:t>
            </a:r>
            <a:r>
              <a:rPr lang="en-US" dirty="0"/>
              <a:t>and </a:t>
            </a:r>
            <a:r>
              <a:rPr lang="en-US" dirty="0" smtClean="0"/>
              <a:t>Environment</a:t>
            </a:r>
          </a:p>
          <a:p>
            <a:pPr marL="0" indent="0">
              <a:buNone/>
            </a:pPr>
            <a:r>
              <a:rPr lang="en-US" sz="1400" dirty="0" smtClean="0"/>
              <a:t>(</a:t>
            </a:r>
            <a:r>
              <a:rPr lang="en-US" sz="1400" dirty="0"/>
              <a:t>American Occupational Therapy Association, [AOTA], 2014)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31" y="1027906"/>
            <a:ext cx="5283669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Occupations are…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6226" y="1681163"/>
            <a:ext cx="5658519" cy="4619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6226" y="2505075"/>
            <a:ext cx="4295774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....the </a:t>
            </a:r>
            <a:r>
              <a:rPr lang="en-US" dirty="0">
                <a:latin typeface="Arial" panose="020B0604020202020204" pitchFamily="34" charset="0"/>
              </a:rPr>
              <a:t>activities (occupations) </a:t>
            </a:r>
            <a:r>
              <a:rPr lang="en-US" dirty="0" smtClean="0">
                <a:latin typeface="Arial" panose="020B0604020202020204" pitchFamily="34" charset="0"/>
              </a:rPr>
              <a:t>that people </a:t>
            </a:r>
            <a:r>
              <a:rPr lang="en-US" dirty="0">
                <a:latin typeface="Arial" panose="020B0604020202020204" pitchFamily="34" charset="0"/>
              </a:rPr>
              <a:t>want to do, need to do, and are expected to do. (Law et al., 1990)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61136" y="1524000"/>
            <a:ext cx="5173664" cy="619125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  <a:latin typeface="Arial" panose="020B0604020202020204" pitchFamily="34" charset="0"/>
              </a:rPr>
              <a:t>                    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00053207"/>
              </p:ext>
            </p:extLst>
          </p:nvPr>
        </p:nvGraphicFramePr>
        <p:xfrm>
          <a:off x="8423413" y="3571259"/>
          <a:ext cx="3629025" cy="27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9390270"/>
              </p:ext>
            </p:extLst>
          </p:nvPr>
        </p:nvGraphicFramePr>
        <p:xfrm>
          <a:off x="4260915" y="1497205"/>
          <a:ext cx="4507339" cy="494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6483272"/>
              </p:ext>
            </p:extLst>
          </p:nvPr>
        </p:nvGraphicFramePr>
        <p:xfrm>
          <a:off x="8687019" y="365125"/>
          <a:ext cx="3365419" cy="278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152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Occupation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666" y="1470991"/>
            <a:ext cx="5289909" cy="487653"/>
          </a:xfrm>
        </p:spPr>
        <p:txBody>
          <a:bodyPr/>
          <a:lstStyle/>
          <a:p>
            <a:r>
              <a:rPr lang="en-US" dirty="0" smtClean="0"/>
              <a:t>Activities of Daily Living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150" y="2067339"/>
            <a:ext cx="5695425" cy="4122324"/>
          </a:xfrm>
        </p:spPr>
        <p:txBody>
          <a:bodyPr/>
          <a:lstStyle/>
          <a:p>
            <a:r>
              <a:rPr lang="en-US" dirty="0" smtClean="0"/>
              <a:t>Activities </a:t>
            </a:r>
            <a:r>
              <a:rPr lang="en-US" dirty="0"/>
              <a:t>of daily living encompass self-care activities, such as eating, bathing, dressing, toileting, brushing teeth, shaving, </a:t>
            </a: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9697" y="1415332"/>
            <a:ext cx="5225691" cy="787179"/>
          </a:xfrm>
        </p:spPr>
        <p:txBody>
          <a:bodyPr/>
          <a:lstStyle/>
          <a:p>
            <a:r>
              <a:rPr lang="en-US" dirty="0" smtClean="0"/>
              <a:t>Instrumental Activities of Daily Living (IADL)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066" y="2067339"/>
            <a:ext cx="5161322" cy="23217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“Activities to support daily life within the home and community that often require more complex interactions than those used in ADLs” [AOTA, 2014</a:t>
            </a:r>
            <a:r>
              <a:rPr lang="en-US" dirty="0" smtClean="0"/>
              <a:t>]</a:t>
            </a:r>
          </a:p>
          <a:p>
            <a:r>
              <a:rPr lang="en-US" dirty="0" smtClean="0"/>
              <a:t>Ex</a:t>
            </a:r>
            <a:r>
              <a:rPr lang="en-US" dirty="0"/>
              <a:t>., driving, cleaning, child and pet care, cooking, and managing money. </a:t>
            </a:r>
          </a:p>
        </p:txBody>
      </p:sp>
      <p:pic>
        <p:nvPicPr>
          <p:cNvPr id="7" name="Picture 6" descr="Cool Cat Teacher Blog: 10 Ways for Living Large in Lunch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6" y="4389120"/>
            <a:ext cx="1783080" cy="1188720"/>
          </a:xfrm>
          <a:prstGeom prst="rect">
            <a:avLst/>
          </a:prstGeom>
        </p:spPr>
      </p:pic>
      <p:pic>
        <p:nvPicPr>
          <p:cNvPr id="8" name="Picture 7" descr="Best Songs to Sing in the Shower - Blog Posts from Octavariu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90" y="4145854"/>
            <a:ext cx="1828800" cy="2073730"/>
          </a:xfrm>
          <a:prstGeom prst="rect">
            <a:avLst/>
          </a:prstGeom>
        </p:spPr>
      </p:pic>
      <p:pic>
        <p:nvPicPr>
          <p:cNvPr id="9" name="Picture 8" descr="20071220_122620_9735 | www.cruisewithamission.or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75" y="5182719"/>
            <a:ext cx="1919310" cy="1280160"/>
          </a:xfrm>
          <a:prstGeom prst="rect">
            <a:avLst/>
          </a:prstGeom>
        </p:spPr>
      </p:pic>
      <p:pic>
        <p:nvPicPr>
          <p:cNvPr id="10" name="Picture 9" descr="2511500387_665ccb1e8c_z.jpg?zz=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90" y="4273322"/>
            <a:ext cx="1828800" cy="2438400"/>
          </a:xfrm>
          <a:prstGeom prst="rect">
            <a:avLst/>
          </a:prstGeom>
        </p:spPr>
      </p:pic>
      <p:pic>
        <p:nvPicPr>
          <p:cNvPr id="11" name="Picture 10" descr="Man Wearing Black and Brown Fur Hoodie Jacket and Blu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90" y="5304275"/>
            <a:ext cx="2103120" cy="1407447"/>
          </a:xfrm>
          <a:prstGeom prst="rect">
            <a:avLst/>
          </a:prstGeom>
        </p:spPr>
      </p:pic>
      <p:pic>
        <p:nvPicPr>
          <p:cNvPr id="12" name="Picture 11" descr="What Would You Do With An Extra Hour in Your Day? - The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08" y="4313970"/>
            <a:ext cx="2011680" cy="13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Occupation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210" y="1200945"/>
            <a:ext cx="5157787" cy="823912"/>
          </a:xfrm>
        </p:spPr>
        <p:txBody>
          <a:bodyPr/>
          <a:lstStyle/>
          <a:p>
            <a:r>
              <a:rPr lang="en-US" dirty="0" smtClean="0"/>
              <a:t>Work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376" y="2024857"/>
            <a:ext cx="5664200" cy="3806348"/>
          </a:xfrm>
        </p:spPr>
        <p:txBody>
          <a:bodyPr/>
          <a:lstStyle/>
          <a:p>
            <a:r>
              <a:rPr lang="en-US" dirty="0"/>
              <a:t>“Labor or exertion; to make, construct, manufacture, form, fashion, or shape objects; to organize, plan, or evaluate services or processes” [AOTA, 2014</a:t>
            </a:r>
            <a:r>
              <a:rPr lang="en-US" dirty="0" smtClean="0"/>
              <a:t>].</a:t>
            </a:r>
          </a:p>
          <a:p>
            <a:r>
              <a:rPr lang="en-US" dirty="0" smtClean="0"/>
              <a:t>This </a:t>
            </a:r>
            <a:r>
              <a:rPr lang="en-US" dirty="0"/>
              <a:t>may </a:t>
            </a:r>
            <a:r>
              <a:rPr lang="en-US" dirty="0" smtClean="0"/>
              <a:t>include work </a:t>
            </a:r>
            <a:r>
              <a:rPr lang="en-US" dirty="0"/>
              <a:t>you are paid for or volunteer work.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33861"/>
            <a:ext cx="5183188" cy="823912"/>
          </a:xfrm>
        </p:spPr>
        <p:txBody>
          <a:bodyPr/>
          <a:lstStyle/>
          <a:p>
            <a:r>
              <a:rPr lang="en-US" dirty="0" smtClean="0"/>
              <a:t>Education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6475" y="1933575"/>
            <a:ext cx="5268913" cy="4256088"/>
          </a:xfrm>
        </p:spPr>
        <p:txBody>
          <a:bodyPr/>
          <a:lstStyle/>
          <a:p>
            <a:r>
              <a:rPr lang="en-US" dirty="0"/>
              <a:t>Activities needed for learning and participating in the educational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 Ex</a:t>
            </a:r>
            <a:r>
              <a:rPr lang="en-US" dirty="0"/>
              <a:t>. Reading, writing, social participation, visual and sensory processing.</a:t>
            </a:r>
          </a:p>
        </p:txBody>
      </p:sp>
      <p:pic>
        <p:nvPicPr>
          <p:cNvPr id="7" name="Picture 6" descr="National Goals for Nutrition and Health: Healthy People 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03" y="5033392"/>
            <a:ext cx="2468880" cy="1645920"/>
          </a:xfrm>
          <a:prstGeom prst="rect">
            <a:avLst/>
          </a:prstGeom>
        </p:spPr>
      </p:pic>
      <p:pic>
        <p:nvPicPr>
          <p:cNvPr id="8" name="Picture 7" descr="File:US Navy 091017-N-9564W-095 Construction Electricia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5" y="5007264"/>
            <a:ext cx="2377440" cy="1698177"/>
          </a:xfrm>
          <a:prstGeom prst="rect">
            <a:avLst/>
          </a:prstGeom>
        </p:spPr>
      </p:pic>
      <p:pic>
        <p:nvPicPr>
          <p:cNvPr id="9" name="Picture 8" descr="10 great books that all children should re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31" y="4643248"/>
            <a:ext cx="4133088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Occupation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52551"/>
            <a:ext cx="5311776" cy="423863"/>
          </a:xfrm>
        </p:spPr>
        <p:txBody>
          <a:bodyPr/>
          <a:lstStyle/>
          <a:p>
            <a:r>
              <a:rPr lang="en-US" dirty="0" smtClean="0"/>
              <a:t>Play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209" y="1776414"/>
            <a:ext cx="5607367" cy="4413249"/>
          </a:xfrm>
        </p:spPr>
        <p:txBody>
          <a:bodyPr/>
          <a:lstStyle/>
          <a:p>
            <a:r>
              <a:rPr lang="en-US" dirty="0"/>
              <a:t>“Any spontaneous or organized activity that provides enjoyment, entertainment, amusement, or diversion” [AOTA, 2014</a:t>
            </a:r>
            <a:r>
              <a:rPr lang="en-US" dirty="0" smtClean="0"/>
              <a:t>].</a:t>
            </a:r>
          </a:p>
          <a:p>
            <a:r>
              <a:rPr lang="en-US" dirty="0" smtClean="0"/>
              <a:t>This includes games</a:t>
            </a:r>
            <a:r>
              <a:rPr lang="en-US" dirty="0"/>
              <a:t>, sports, pretend </a:t>
            </a:r>
            <a:r>
              <a:rPr lang="en-US" dirty="0" smtClean="0"/>
              <a:t>play, constructive </a:t>
            </a:r>
            <a:r>
              <a:rPr lang="en-US" dirty="0"/>
              <a:t>play individually </a:t>
            </a:r>
            <a:r>
              <a:rPr lang="en-US" dirty="0" smtClean="0"/>
              <a:t>or within </a:t>
            </a:r>
            <a:r>
              <a:rPr lang="en-US" dirty="0"/>
              <a:t>a group.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352551"/>
            <a:ext cx="5357813" cy="423863"/>
          </a:xfrm>
        </p:spPr>
        <p:txBody>
          <a:bodyPr>
            <a:normAutofit/>
          </a:bodyPr>
          <a:lstStyle/>
          <a:p>
            <a:r>
              <a:rPr lang="en-US" dirty="0" smtClean="0"/>
              <a:t>Leisure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7575" y="1862140"/>
            <a:ext cx="5357813" cy="4327523"/>
          </a:xfrm>
        </p:spPr>
        <p:txBody>
          <a:bodyPr/>
          <a:lstStyle/>
          <a:p>
            <a:r>
              <a:rPr lang="en-US" dirty="0"/>
              <a:t>“ Non-obligatory activity that is intrinsically motivated and engaged in during free time” [AOTA,2014}.</a:t>
            </a:r>
          </a:p>
        </p:txBody>
      </p:sp>
      <p:pic>
        <p:nvPicPr>
          <p:cNvPr id="7" name="Picture 6" descr="College soccer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3" y="5080909"/>
            <a:ext cx="2103120" cy="1389741"/>
          </a:xfrm>
          <a:prstGeom prst="rect">
            <a:avLst/>
          </a:prstGeom>
        </p:spPr>
      </p:pic>
      <p:pic>
        <p:nvPicPr>
          <p:cNvPr id="8" name="Picture 7" descr="Improvisational theatre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9" y="4792260"/>
            <a:ext cx="2377440" cy="1374945"/>
          </a:xfrm>
          <a:prstGeom prst="rect">
            <a:avLst/>
          </a:prstGeom>
        </p:spPr>
      </p:pic>
      <p:pic>
        <p:nvPicPr>
          <p:cNvPr id="9" name="Picture 8" descr="Where people live influences whether they stop workin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903056"/>
            <a:ext cx="5212080" cy="2567594"/>
          </a:xfrm>
          <a:prstGeom prst="rect">
            <a:avLst/>
          </a:prstGeom>
        </p:spPr>
      </p:pic>
      <p:pic>
        <p:nvPicPr>
          <p:cNvPr id="10" name="Picture 9" descr="Help your children play out a story and watch them becom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78" y="5760720"/>
            <a:ext cx="222741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Occupation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66825"/>
            <a:ext cx="5157787" cy="676275"/>
          </a:xfrm>
        </p:spPr>
        <p:txBody>
          <a:bodyPr>
            <a:normAutofit/>
          </a:bodyPr>
          <a:lstStyle/>
          <a:p>
            <a:r>
              <a:rPr lang="en-US" dirty="0" smtClean="0"/>
              <a:t>Social Participation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450" y="1943100"/>
            <a:ext cx="5826125" cy="4246563"/>
          </a:xfrm>
        </p:spPr>
        <p:txBody>
          <a:bodyPr/>
          <a:lstStyle/>
          <a:p>
            <a:r>
              <a:rPr lang="en-US" dirty="0" smtClean="0"/>
              <a:t>Social participation </a:t>
            </a:r>
            <a:r>
              <a:rPr lang="en-US" dirty="0"/>
              <a:t>can occur in person </a:t>
            </a:r>
            <a:r>
              <a:rPr lang="en-US" dirty="0" smtClean="0"/>
              <a:t>or by </a:t>
            </a:r>
            <a:r>
              <a:rPr lang="en-US" dirty="0"/>
              <a:t>telephone, text, social media and videoconferencing. </a:t>
            </a:r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/>
              <a:t>participation involves one other person or a group of people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6825"/>
            <a:ext cx="5183188" cy="600075"/>
          </a:xfrm>
        </p:spPr>
        <p:txBody>
          <a:bodyPr>
            <a:normAutofit/>
          </a:bodyPr>
          <a:lstStyle/>
          <a:p>
            <a:r>
              <a:rPr lang="en-US" dirty="0" smtClean="0"/>
              <a:t>Sleep and Rest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43100"/>
            <a:ext cx="5183188" cy="4246563"/>
          </a:xfrm>
        </p:spPr>
        <p:txBody>
          <a:bodyPr/>
          <a:lstStyle/>
          <a:p>
            <a:r>
              <a:rPr lang="en-US" dirty="0"/>
              <a:t>“Activities including sleep preparation related to obtaining restorative rest and sleep to support healthy, active engagement in other occupations” [AOTA, 2014]</a:t>
            </a:r>
          </a:p>
        </p:txBody>
      </p:sp>
      <p:pic>
        <p:nvPicPr>
          <p:cNvPr id="7" name="Picture 6" descr="'Happy', United States, New York, New York City, Noho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4243391"/>
            <a:ext cx="3427341" cy="2286000"/>
          </a:xfrm>
          <a:prstGeom prst="rect">
            <a:avLst/>
          </a:prstGeom>
        </p:spPr>
      </p:pic>
      <p:pic>
        <p:nvPicPr>
          <p:cNvPr id="8" name="Picture 7" descr="Tom Corson-Knowles | Dr. Corson’s Top 5 Tips For Fas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4329117"/>
            <a:ext cx="36576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767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281</TotalTime>
  <Words>578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UMMC Occupational Therapy Department  Virtual Simulation- Module 1 </vt:lpstr>
      <vt:lpstr>What is Occupational Therapy?   </vt:lpstr>
      <vt:lpstr>Occupational Therapy Practice Domain </vt:lpstr>
      <vt:lpstr>Occupations are…</vt:lpstr>
      <vt:lpstr>Areas of Occupation</vt:lpstr>
      <vt:lpstr>Areas of Occupation</vt:lpstr>
      <vt:lpstr>Areas of Occupation </vt:lpstr>
      <vt:lpstr>Areas of Occupation </vt:lpstr>
      <vt:lpstr>Reflection </vt:lpstr>
      <vt:lpstr>References</vt:lpstr>
    </vt:vector>
  </TitlesOfParts>
  <Company>University of Mississippi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Therapy Virtual Simulation</dc:title>
  <dc:creator>Tonia Taylor</dc:creator>
  <cp:lastModifiedBy>Tonia Taylor</cp:lastModifiedBy>
  <cp:revision>23</cp:revision>
  <dcterms:created xsi:type="dcterms:W3CDTF">2020-06-10T16:18:55Z</dcterms:created>
  <dcterms:modified xsi:type="dcterms:W3CDTF">2020-06-30T16:02:26Z</dcterms:modified>
</cp:coreProperties>
</file>